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59" r:id="rId6"/>
    <p:sldId id="263" r:id="rId7"/>
    <p:sldId id="261" r:id="rId8"/>
    <p:sldId id="262" r:id="rId9"/>
    <p:sldId id="264" r:id="rId10"/>
  </p:sldIdLst>
  <p:sldSz cx="9144000" cy="6858000" type="screen4x3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C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745"/>
    <p:restoredTop sz="94666"/>
  </p:normalViewPr>
  <p:slideViewPr>
    <p:cSldViewPr>
      <p:cViewPr varScale="1">
        <p:scale>
          <a:sx n="102" d="100"/>
          <a:sy n="102" d="100"/>
        </p:scale>
        <p:origin x="816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5/7/18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5/7/18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5/7/18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5/7/18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5/7/18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5/7/18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5/7/18</a:t>
            </a:fld>
            <a:endParaRPr lang="es-ES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5/7/18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5/7/18</a:t>
            </a:fld>
            <a:endParaRPr lang="es-ES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5/7/18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5/7/18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847CFC-816F-41D0-AAC0-9BF4FEBC753E}" type="datetimeFigureOut">
              <a:rPr lang="es-ES" smtClean="0"/>
              <a:t>5/7/18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tif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279" y="188640"/>
            <a:ext cx="1015752" cy="517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6 CuadroTexto"/>
          <p:cNvSpPr txBox="1"/>
          <p:nvPr/>
        </p:nvSpPr>
        <p:spPr>
          <a:xfrm>
            <a:off x="0" y="5325015"/>
            <a:ext cx="9144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2800" b="1" dirty="0"/>
              <a:t>Formación Desarrollo Aplicaciones Web con Angular 5</a:t>
            </a:r>
          </a:p>
          <a:p>
            <a:pPr algn="ctr"/>
            <a:r>
              <a:rPr lang="es-ES" sz="2800" dirty="0"/>
              <a:t>4.- Introducción </a:t>
            </a:r>
            <a:r>
              <a:rPr lang="es-ES" sz="2800" dirty="0" err="1"/>
              <a:t>TypeScript</a:t>
            </a:r>
            <a:endParaRPr lang="es-ES" sz="2800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04128"/>
            <a:ext cx="9144000" cy="4037039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7854" y="1909115"/>
            <a:ext cx="1908291" cy="2027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9332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279" y="59140"/>
            <a:ext cx="1015752" cy="517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3 Rectángulo"/>
          <p:cNvSpPr/>
          <p:nvPr/>
        </p:nvSpPr>
        <p:spPr>
          <a:xfrm>
            <a:off x="0" y="637127"/>
            <a:ext cx="9144000" cy="55962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/>
              <a:t>Angular | Introducción </a:t>
            </a:r>
            <a:r>
              <a:rPr lang="es-ES" sz="2400" b="1" dirty="0" err="1"/>
              <a:t>TypeScript</a:t>
            </a:r>
            <a:endParaRPr lang="es-ES" sz="2400" b="1" dirty="0"/>
          </a:p>
        </p:txBody>
      </p:sp>
      <p:sp>
        <p:nvSpPr>
          <p:cNvPr id="5" name="4 CuadroTexto"/>
          <p:cNvSpPr txBox="1"/>
          <p:nvPr/>
        </p:nvSpPr>
        <p:spPr>
          <a:xfrm>
            <a:off x="412279" y="1484784"/>
            <a:ext cx="8336185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Arial" charset="0"/>
              <a:buChar char="•"/>
            </a:pPr>
            <a:r>
              <a:rPr lang="es-E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Roman" charset="0"/>
                <a:ea typeface="Avenir Roman" charset="0"/>
                <a:cs typeface="Avenir Roman" charset="0"/>
              </a:rPr>
              <a:t>Sintaxis </a:t>
            </a:r>
            <a:r>
              <a:rPr lang="es-E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Roman" charset="0"/>
                <a:ea typeface="Avenir Roman" charset="0"/>
                <a:cs typeface="Avenir Roman" charset="0"/>
              </a:rPr>
              <a:t>tipado</a:t>
            </a:r>
            <a:r>
              <a:rPr lang="es-E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Roman" charset="0"/>
                <a:ea typeface="Avenir Roman" charset="0"/>
                <a:cs typeface="Avenir Roman" charset="0"/>
              </a:rPr>
              <a:t> estático de datos</a:t>
            </a:r>
          </a:p>
          <a:p>
            <a:pPr lvl="1" algn="just"/>
            <a:r>
              <a:rPr lang="es-E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Roman" charset="0"/>
                <a:ea typeface="Avenir Roman" charset="0"/>
                <a:cs typeface="Avenir Roman" charset="0"/>
              </a:rPr>
              <a:t>	</a:t>
            </a:r>
          </a:p>
          <a:p>
            <a:pPr lvl="1" algn="just"/>
            <a:r>
              <a:rPr lang="es-ES" sz="2400" dirty="0" err="1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</a:rPr>
              <a:t>let</a:t>
            </a:r>
            <a:r>
              <a:rPr lang="es-ES" sz="2400" dirty="0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</a:rPr>
              <a:t> variable: tipo; </a:t>
            </a:r>
          </a:p>
          <a:p>
            <a:pPr lvl="1" algn="just"/>
            <a:endParaRPr lang="es-ES" sz="2400" dirty="0">
              <a:solidFill>
                <a:schemeClr val="tx1">
                  <a:lumMod val="85000"/>
                  <a:lumOff val="15000"/>
                </a:schemeClr>
              </a:solidFill>
              <a:latin typeface="Avenir Roman" charset="0"/>
              <a:ea typeface="Avenir Roman" charset="0"/>
              <a:cs typeface="Avenir Roman" charset="0"/>
            </a:endParaRPr>
          </a:p>
          <a:p>
            <a:pPr lvl="1" algn="just"/>
            <a:r>
              <a:rPr lang="es-E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Roman" charset="0"/>
                <a:ea typeface="Avenir Roman" charset="0"/>
                <a:cs typeface="Avenir Roman" charset="0"/>
              </a:rPr>
              <a:t>El </a:t>
            </a:r>
            <a:r>
              <a:rPr lang="es-E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Roman" charset="0"/>
                <a:ea typeface="Avenir Roman" charset="0"/>
                <a:cs typeface="Avenir Roman" charset="0"/>
              </a:rPr>
              <a:t>tipado</a:t>
            </a:r>
            <a:r>
              <a:rPr lang="es-E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Roman" charset="0"/>
                <a:ea typeface="Avenir Roman" charset="0"/>
                <a:cs typeface="Avenir Roman" charset="0"/>
              </a:rPr>
              <a:t> es también gradual, es decir si </a:t>
            </a:r>
            <a:r>
              <a:rPr lang="es-E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Roman" charset="0"/>
                <a:ea typeface="Avenir Roman" charset="0"/>
                <a:cs typeface="Avenir Roman" charset="0"/>
              </a:rPr>
              <a:t>TypeScript</a:t>
            </a:r>
            <a:r>
              <a:rPr lang="es-E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Roman" charset="0"/>
                <a:ea typeface="Avenir Roman" charset="0"/>
                <a:cs typeface="Avenir Roman" charset="0"/>
              </a:rPr>
              <a:t> no conoce el tipo intentará inferir su tipo:</a:t>
            </a:r>
          </a:p>
          <a:p>
            <a:pPr lvl="1" algn="just"/>
            <a:endParaRPr lang="es-ES" sz="2400" dirty="0">
              <a:solidFill>
                <a:schemeClr val="tx1">
                  <a:lumMod val="85000"/>
                  <a:lumOff val="15000"/>
                </a:schemeClr>
              </a:solidFill>
              <a:latin typeface="Avenir Roman" charset="0"/>
              <a:ea typeface="Avenir Roman" charset="0"/>
              <a:cs typeface="Avenir Roman" charset="0"/>
            </a:endParaRPr>
          </a:p>
          <a:p>
            <a:pPr lvl="1" algn="just"/>
            <a:r>
              <a:rPr lang="es-ES" sz="2400" dirty="0" err="1">
                <a:solidFill>
                  <a:schemeClr val="accent1"/>
                </a:solidFill>
                <a:latin typeface="Avenir Roman" charset="0"/>
                <a:ea typeface="Avenir Roman" charset="0"/>
                <a:cs typeface="Avenir Roman" charset="0"/>
              </a:rPr>
              <a:t>let</a:t>
            </a:r>
            <a:r>
              <a:rPr lang="es-ES" sz="2400" dirty="0">
                <a:solidFill>
                  <a:schemeClr val="accent1"/>
                </a:solidFill>
                <a:latin typeface="Avenir Roman" charset="0"/>
                <a:ea typeface="Avenir Roman" charset="0"/>
                <a:cs typeface="Avenir Roman" charset="0"/>
              </a:rPr>
              <a:t> variable = 12;  // inferencia a tipo </a:t>
            </a:r>
            <a:r>
              <a:rPr lang="es-ES" sz="2400" dirty="0" err="1">
                <a:solidFill>
                  <a:schemeClr val="accent1"/>
                </a:solidFill>
                <a:latin typeface="Avenir Roman" charset="0"/>
                <a:ea typeface="Avenir Roman" charset="0"/>
                <a:cs typeface="Avenir Roman" charset="0"/>
              </a:rPr>
              <a:t>number</a:t>
            </a:r>
            <a:endParaRPr lang="es-ES" sz="2400" dirty="0">
              <a:solidFill>
                <a:schemeClr val="accent1"/>
              </a:solidFill>
              <a:latin typeface="Avenir Roman" charset="0"/>
              <a:ea typeface="Avenir Roman" charset="0"/>
              <a:cs typeface="Avenir Roman" charset="0"/>
            </a:endParaRPr>
          </a:p>
          <a:p>
            <a:pPr algn="just"/>
            <a:r>
              <a:rPr lang="es-E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3097280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279" y="59140"/>
            <a:ext cx="1015752" cy="517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3 Rectángulo"/>
          <p:cNvSpPr/>
          <p:nvPr/>
        </p:nvSpPr>
        <p:spPr>
          <a:xfrm>
            <a:off x="0" y="637127"/>
            <a:ext cx="9144000" cy="55962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/>
              <a:t>Angular | Introducción </a:t>
            </a:r>
            <a:r>
              <a:rPr lang="es-ES" sz="2400" b="1" dirty="0" err="1"/>
              <a:t>TypeScript</a:t>
            </a:r>
            <a:endParaRPr lang="es-ES" sz="2400" b="1" dirty="0"/>
          </a:p>
        </p:txBody>
      </p:sp>
      <p:sp>
        <p:nvSpPr>
          <p:cNvPr id="5" name="4 CuadroTexto"/>
          <p:cNvSpPr txBox="1"/>
          <p:nvPr/>
        </p:nvSpPr>
        <p:spPr>
          <a:xfrm>
            <a:off x="412279" y="1484784"/>
            <a:ext cx="8336185" cy="455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Arial" charset="0"/>
              <a:buChar char="•"/>
            </a:pPr>
            <a:r>
              <a:rPr lang="es-E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Roman" charset="0"/>
                <a:ea typeface="Avenir Roman" charset="0"/>
                <a:cs typeface="Avenir Roman" charset="0"/>
              </a:rPr>
              <a:t>Tipos de datos en variables</a:t>
            </a:r>
          </a:p>
          <a:p>
            <a:pPr algn="just"/>
            <a:endParaRPr lang="es-ES" sz="2800" dirty="0">
              <a:solidFill>
                <a:schemeClr val="tx1">
                  <a:lumMod val="85000"/>
                  <a:lumOff val="15000"/>
                </a:schemeClr>
              </a:solidFill>
              <a:latin typeface="Avenir Roman" charset="0"/>
              <a:ea typeface="Avenir Roman" charset="0"/>
              <a:cs typeface="Avenir Roman" charset="0"/>
            </a:endParaRPr>
          </a:p>
          <a:p>
            <a:pPr lvl="1" algn="just"/>
            <a:r>
              <a:rPr lang="es-E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Roman" charset="0"/>
                <a:ea typeface="Avenir Roman" charset="0"/>
                <a:cs typeface="Avenir Roman" charset="0"/>
              </a:rPr>
              <a:t>	</a:t>
            </a:r>
            <a:r>
              <a:rPr lang="es-ES" sz="2400" dirty="0" err="1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</a:rPr>
              <a:t>string</a:t>
            </a:r>
            <a:endParaRPr lang="es-ES" sz="2400" dirty="0">
              <a:solidFill>
                <a:srgbClr val="0070C0"/>
              </a:solidFill>
              <a:latin typeface="Avenir Roman" charset="0"/>
              <a:ea typeface="Avenir Roman" charset="0"/>
              <a:cs typeface="Avenir Roman" charset="0"/>
            </a:endParaRPr>
          </a:p>
          <a:p>
            <a:pPr lvl="1" algn="just"/>
            <a:r>
              <a:rPr lang="es-ES" sz="2400" dirty="0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</a:rPr>
              <a:t>	</a:t>
            </a:r>
            <a:r>
              <a:rPr lang="es-ES" sz="2400" dirty="0" err="1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</a:rPr>
              <a:t>number</a:t>
            </a:r>
            <a:endParaRPr lang="es-ES" sz="2400" dirty="0">
              <a:solidFill>
                <a:srgbClr val="0070C0"/>
              </a:solidFill>
              <a:latin typeface="Avenir Roman" charset="0"/>
              <a:ea typeface="Avenir Roman" charset="0"/>
              <a:cs typeface="Avenir Roman" charset="0"/>
            </a:endParaRPr>
          </a:p>
          <a:p>
            <a:pPr lvl="1" algn="just"/>
            <a:r>
              <a:rPr lang="es-ES" sz="2400" dirty="0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</a:rPr>
              <a:t>	</a:t>
            </a:r>
            <a:r>
              <a:rPr lang="es-ES" sz="2400" dirty="0" err="1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</a:rPr>
              <a:t>boolean</a:t>
            </a:r>
            <a:endParaRPr lang="es-ES" sz="2400" dirty="0">
              <a:solidFill>
                <a:srgbClr val="0070C0"/>
              </a:solidFill>
              <a:latin typeface="Avenir Roman" charset="0"/>
              <a:ea typeface="Avenir Roman" charset="0"/>
              <a:cs typeface="Avenir Roman" charset="0"/>
            </a:endParaRPr>
          </a:p>
          <a:p>
            <a:pPr lvl="1" algn="just"/>
            <a:endParaRPr lang="es-ES" sz="2400" dirty="0">
              <a:solidFill>
                <a:schemeClr val="tx1">
                  <a:lumMod val="85000"/>
                  <a:lumOff val="15000"/>
                </a:schemeClr>
              </a:solidFill>
              <a:latin typeface="Avenir Roman" charset="0"/>
              <a:ea typeface="Avenir Roman" charset="0"/>
              <a:cs typeface="Avenir Roman" charset="0"/>
            </a:endParaRPr>
          </a:p>
          <a:p>
            <a:pPr lvl="1" algn="just"/>
            <a:r>
              <a:rPr lang="es-E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Roman" charset="0"/>
                <a:ea typeface="Avenir Roman" charset="0"/>
                <a:cs typeface="Avenir Roman" charset="0"/>
              </a:rPr>
              <a:t>	</a:t>
            </a:r>
            <a:r>
              <a:rPr lang="es-ES" sz="2400" dirty="0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</a:rPr>
              <a:t>tipo[]</a:t>
            </a:r>
            <a:r>
              <a:rPr lang="es-E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Roman" charset="0"/>
                <a:ea typeface="Avenir Roman" charset="0"/>
                <a:cs typeface="Avenir Roman" charset="0"/>
              </a:rPr>
              <a:t> </a:t>
            </a:r>
            <a:r>
              <a:rPr lang="es-E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Roman" charset="0"/>
                <a:ea typeface="Avenir Roman" charset="0"/>
                <a:cs typeface="Avenir Roman" charset="0"/>
              </a:rPr>
              <a:t>ó</a:t>
            </a:r>
            <a:r>
              <a:rPr lang="es-E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Roman" charset="0"/>
                <a:ea typeface="Avenir Roman" charset="0"/>
                <a:cs typeface="Avenir Roman" charset="0"/>
              </a:rPr>
              <a:t> </a:t>
            </a:r>
            <a:r>
              <a:rPr lang="es-ES" sz="2400" dirty="0" err="1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</a:rPr>
              <a:t>Array</a:t>
            </a:r>
            <a:r>
              <a:rPr lang="es-ES" sz="2400" dirty="0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</a:rPr>
              <a:t>&lt;tipo&gt;</a:t>
            </a:r>
          </a:p>
          <a:p>
            <a:pPr lvl="1" algn="just"/>
            <a:r>
              <a:rPr lang="es-E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Roman" charset="0"/>
                <a:ea typeface="Avenir Roman" charset="0"/>
                <a:cs typeface="Avenir Roman" charset="0"/>
              </a:rPr>
              <a:t>	</a:t>
            </a:r>
            <a:r>
              <a:rPr lang="es-ES" sz="2400" dirty="0" err="1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</a:rPr>
              <a:t>object</a:t>
            </a:r>
            <a:r>
              <a:rPr lang="es-E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Roman" charset="0"/>
                <a:ea typeface="Avenir Roman" charset="0"/>
                <a:cs typeface="Avenir Roman" charset="0"/>
              </a:rPr>
              <a:t> </a:t>
            </a:r>
            <a:r>
              <a:rPr lang="es-E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Roman" charset="0"/>
                <a:ea typeface="Avenir Roman" charset="0"/>
                <a:cs typeface="Avenir Roman" charset="0"/>
              </a:rPr>
              <a:t>ó</a:t>
            </a:r>
            <a:r>
              <a:rPr lang="es-E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Roman" charset="0"/>
                <a:ea typeface="Avenir Roman" charset="0"/>
                <a:cs typeface="Avenir Roman" charset="0"/>
              </a:rPr>
              <a:t> </a:t>
            </a:r>
            <a:r>
              <a:rPr lang="es-ES" sz="2400" dirty="0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</a:rPr>
              <a:t>{ }</a:t>
            </a:r>
          </a:p>
          <a:p>
            <a:pPr lvl="1" algn="just"/>
            <a:endParaRPr lang="es-ES" sz="2400" dirty="0">
              <a:solidFill>
                <a:schemeClr val="tx1">
                  <a:lumMod val="85000"/>
                  <a:lumOff val="15000"/>
                </a:schemeClr>
              </a:solidFill>
              <a:latin typeface="Avenir Roman" charset="0"/>
              <a:ea typeface="Avenir Roman" charset="0"/>
              <a:cs typeface="Avenir Roman" charset="0"/>
            </a:endParaRPr>
          </a:p>
          <a:p>
            <a:pPr lvl="1" algn="just"/>
            <a:r>
              <a:rPr lang="es-ES" sz="2400" dirty="0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</a:rPr>
              <a:t>	</a:t>
            </a:r>
            <a:r>
              <a:rPr lang="es-ES" sz="2400" dirty="0" err="1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</a:rPr>
              <a:t>any</a:t>
            </a:r>
            <a:endParaRPr lang="es-ES" sz="2400" dirty="0">
              <a:solidFill>
                <a:srgbClr val="0070C0"/>
              </a:solidFill>
              <a:latin typeface="Avenir Roman" charset="0"/>
              <a:ea typeface="Avenir Roman" charset="0"/>
              <a:cs typeface="Avenir Roman" charset="0"/>
            </a:endParaRPr>
          </a:p>
          <a:p>
            <a:pPr lvl="1" algn="just"/>
            <a:r>
              <a:rPr lang="es-E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Roman" charset="0"/>
                <a:ea typeface="Avenir Roman" charset="0"/>
                <a:cs typeface="Avenir Roman" charset="0"/>
              </a:rPr>
              <a:t>	</a:t>
            </a:r>
            <a:r>
              <a:rPr lang="es-ES" sz="2400" dirty="0" err="1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</a:rPr>
              <a:t>void</a:t>
            </a:r>
            <a:endParaRPr lang="es-ES" dirty="0">
              <a:solidFill>
                <a:srgbClr val="0070C0"/>
              </a:solidFill>
            </a:endParaRPr>
          </a:p>
          <a:p>
            <a:pPr algn="just"/>
            <a:r>
              <a:rPr lang="es-E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17663021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279" y="59140"/>
            <a:ext cx="1015752" cy="517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3 Rectángulo"/>
          <p:cNvSpPr/>
          <p:nvPr/>
        </p:nvSpPr>
        <p:spPr>
          <a:xfrm>
            <a:off x="0" y="637127"/>
            <a:ext cx="9144000" cy="55962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/>
              <a:t>Angular | Introducción </a:t>
            </a:r>
            <a:r>
              <a:rPr lang="es-ES" sz="2400" b="1" dirty="0" err="1"/>
              <a:t>TypeScript</a:t>
            </a:r>
            <a:endParaRPr lang="es-ES" sz="2400" b="1" dirty="0"/>
          </a:p>
        </p:txBody>
      </p:sp>
      <p:sp>
        <p:nvSpPr>
          <p:cNvPr id="5" name="4 CuadroTexto"/>
          <p:cNvSpPr txBox="1"/>
          <p:nvPr/>
        </p:nvSpPr>
        <p:spPr>
          <a:xfrm>
            <a:off x="412279" y="1484784"/>
            <a:ext cx="8336185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Arial" charset="0"/>
              <a:buChar char="•"/>
            </a:pPr>
            <a:r>
              <a:rPr lang="es-E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Roman" charset="0"/>
                <a:ea typeface="Avenir Roman" charset="0"/>
                <a:cs typeface="Avenir Roman" charset="0"/>
              </a:rPr>
              <a:t>Tipos de datos de unión</a:t>
            </a:r>
          </a:p>
          <a:p>
            <a:pPr algn="just"/>
            <a:endParaRPr lang="es-ES" sz="2800" dirty="0">
              <a:solidFill>
                <a:schemeClr val="tx1">
                  <a:lumMod val="85000"/>
                  <a:lumOff val="15000"/>
                </a:schemeClr>
              </a:solidFill>
              <a:latin typeface="Avenir Roman" charset="0"/>
              <a:ea typeface="Avenir Roman" charset="0"/>
              <a:cs typeface="Avenir Roman" charset="0"/>
            </a:endParaRPr>
          </a:p>
          <a:p>
            <a:pPr lvl="1" algn="just"/>
            <a:r>
              <a:rPr lang="es-E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Roman" charset="0"/>
                <a:ea typeface="Avenir Roman" charset="0"/>
                <a:cs typeface="Avenir Roman" charset="0"/>
              </a:rPr>
              <a:t>	</a:t>
            </a:r>
            <a:r>
              <a:rPr lang="es-E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Roman" charset="0"/>
                <a:ea typeface="Avenir Roman" charset="0"/>
                <a:cs typeface="Avenir Roman" charset="0"/>
              </a:rPr>
              <a:t>let</a:t>
            </a:r>
            <a:r>
              <a:rPr lang="es-E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Roman" charset="0"/>
                <a:ea typeface="Avenir Roman" charset="0"/>
                <a:cs typeface="Avenir Roman" charset="0"/>
              </a:rPr>
              <a:t> resultado: </a:t>
            </a:r>
            <a:r>
              <a:rPr lang="es-ES" sz="2400" dirty="0" err="1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</a:rPr>
              <a:t>string</a:t>
            </a:r>
            <a:r>
              <a:rPr lang="es-ES" sz="2400" dirty="0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</a:rPr>
              <a:t> | </a:t>
            </a:r>
            <a:r>
              <a:rPr lang="es-ES" sz="2400" dirty="0" err="1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</a:rPr>
              <a:t>number</a:t>
            </a:r>
            <a:r>
              <a:rPr lang="es-ES" sz="2400" dirty="0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</a:rPr>
              <a:t>;</a:t>
            </a:r>
          </a:p>
          <a:p>
            <a:pPr lvl="1" algn="just"/>
            <a:r>
              <a:rPr lang="es-ES" sz="2400" dirty="0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</a:rPr>
              <a:t>	</a:t>
            </a:r>
            <a:r>
              <a:rPr lang="es-E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13893161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279" y="59140"/>
            <a:ext cx="1015752" cy="517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3 Rectángulo"/>
          <p:cNvSpPr/>
          <p:nvPr/>
        </p:nvSpPr>
        <p:spPr>
          <a:xfrm>
            <a:off x="0" y="637127"/>
            <a:ext cx="9144000" cy="55962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/>
              <a:t>Angular | Introducción </a:t>
            </a:r>
            <a:r>
              <a:rPr lang="es-ES" sz="2400" b="1" dirty="0" err="1"/>
              <a:t>TypeScript</a:t>
            </a:r>
            <a:endParaRPr lang="es-ES" sz="2400" b="1" dirty="0"/>
          </a:p>
        </p:txBody>
      </p:sp>
      <p:sp>
        <p:nvSpPr>
          <p:cNvPr id="5" name="4 CuadroTexto"/>
          <p:cNvSpPr txBox="1"/>
          <p:nvPr/>
        </p:nvSpPr>
        <p:spPr>
          <a:xfrm>
            <a:off x="412279" y="1484784"/>
            <a:ext cx="8336185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Arial" charset="0"/>
              <a:buChar char="•"/>
            </a:pPr>
            <a:r>
              <a:rPr lang="es-E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Roman" charset="0"/>
                <a:ea typeface="Avenir Roman" charset="0"/>
                <a:cs typeface="Avenir Roman" charset="0"/>
              </a:rPr>
              <a:t>Tipos de datos en funciones</a:t>
            </a:r>
          </a:p>
          <a:p>
            <a:pPr algn="just"/>
            <a:endParaRPr lang="es-ES" sz="2800" dirty="0">
              <a:solidFill>
                <a:schemeClr val="tx1">
                  <a:lumMod val="85000"/>
                  <a:lumOff val="15000"/>
                </a:schemeClr>
              </a:solidFill>
              <a:latin typeface="Avenir Roman" charset="0"/>
              <a:ea typeface="Avenir Roman" charset="0"/>
              <a:cs typeface="Avenir Roman" charset="0"/>
            </a:endParaRPr>
          </a:p>
          <a:p>
            <a:pPr lvl="1" algn="just"/>
            <a:r>
              <a:rPr lang="es-ES" sz="2400" dirty="0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</a:rPr>
              <a:t>	</a:t>
            </a:r>
            <a:r>
              <a:rPr lang="es-ES" sz="2400" dirty="0" err="1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</a:rPr>
              <a:t>function</a:t>
            </a:r>
            <a:r>
              <a:rPr lang="es-ES" sz="2400" dirty="0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</a:rPr>
              <a:t> suma (a: </a:t>
            </a:r>
            <a:r>
              <a:rPr lang="es-ES" sz="2400" dirty="0" err="1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</a:rPr>
              <a:t>number</a:t>
            </a:r>
            <a:r>
              <a:rPr lang="es-ES" sz="2400" dirty="0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</a:rPr>
              <a:t>, b: </a:t>
            </a:r>
            <a:r>
              <a:rPr lang="es-ES" sz="2400" dirty="0" err="1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</a:rPr>
              <a:t>number</a:t>
            </a:r>
            <a:r>
              <a:rPr lang="es-ES" sz="2400" dirty="0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</a:rPr>
              <a:t>): </a:t>
            </a:r>
            <a:r>
              <a:rPr lang="es-ES" sz="2400" dirty="0" err="1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</a:rPr>
              <a:t>number</a:t>
            </a:r>
            <a:r>
              <a:rPr lang="es-ES" sz="2400" dirty="0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</a:rPr>
              <a:t> {</a:t>
            </a:r>
          </a:p>
          <a:p>
            <a:pPr lvl="1" algn="just"/>
            <a:r>
              <a:rPr lang="es-ES" sz="2400" dirty="0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</a:rPr>
              <a:t>		</a:t>
            </a:r>
            <a:r>
              <a:rPr lang="es-ES" sz="2400" dirty="0" err="1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</a:rPr>
              <a:t>return</a:t>
            </a:r>
            <a:r>
              <a:rPr lang="es-ES" sz="2400" dirty="0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</a:rPr>
              <a:t>  a + b;</a:t>
            </a:r>
          </a:p>
          <a:p>
            <a:pPr lvl="1" algn="just"/>
            <a:r>
              <a:rPr lang="es-ES" sz="2400" dirty="0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</a:rPr>
              <a:t>	}</a:t>
            </a:r>
            <a:endParaRPr lang="es-ES" dirty="0">
              <a:solidFill>
                <a:srgbClr val="0070C0"/>
              </a:solidFill>
            </a:endParaRPr>
          </a:p>
          <a:p>
            <a:pPr algn="just"/>
            <a:r>
              <a:rPr lang="es-E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</a:t>
            </a:r>
          </a:p>
          <a:p>
            <a:pPr lvl="1" algn="just"/>
            <a:endParaRPr lang="es-ES" sz="2400" dirty="0">
              <a:solidFill>
                <a:srgbClr val="0070C0"/>
              </a:solidFill>
              <a:latin typeface="Avenir Roman" charset="0"/>
              <a:ea typeface="Avenir Roman" charset="0"/>
              <a:cs typeface="Avenir Roman" charset="0"/>
            </a:endParaRPr>
          </a:p>
          <a:p>
            <a:pPr lvl="1" algn="just"/>
            <a:r>
              <a:rPr lang="es-ES" sz="2400" dirty="0">
                <a:latin typeface="Avenir Roman" charset="0"/>
                <a:ea typeface="Avenir Roman" charset="0"/>
                <a:cs typeface="Avenir Roman" charset="0"/>
              </a:rPr>
              <a:t>     Parámetros opcionales</a:t>
            </a:r>
          </a:p>
          <a:p>
            <a:pPr lvl="1" algn="just"/>
            <a:endParaRPr lang="es-ES" sz="2400" dirty="0">
              <a:solidFill>
                <a:srgbClr val="0070C0"/>
              </a:solidFill>
              <a:latin typeface="Avenir Roman" charset="0"/>
              <a:ea typeface="Avenir Roman" charset="0"/>
              <a:cs typeface="Avenir Roman" charset="0"/>
            </a:endParaRPr>
          </a:p>
          <a:p>
            <a:pPr lvl="1" algn="just"/>
            <a:r>
              <a:rPr lang="es-ES" sz="2400" dirty="0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</a:rPr>
              <a:t>		</a:t>
            </a:r>
            <a:r>
              <a:rPr lang="mr-IN" sz="2400" dirty="0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</a:rPr>
              <a:t>…</a:t>
            </a:r>
            <a:r>
              <a:rPr lang="es-ES" sz="2400" dirty="0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</a:rPr>
              <a:t> mensaje?: </a:t>
            </a:r>
            <a:r>
              <a:rPr lang="es-ES" sz="2400" dirty="0" err="1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</a:rPr>
              <a:t>string</a:t>
            </a:r>
            <a:r>
              <a:rPr lang="mr-IN" sz="2400" dirty="0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</a:rPr>
              <a:t>…</a:t>
            </a:r>
            <a:endParaRPr lang="es-ES" sz="2400" dirty="0">
              <a:solidFill>
                <a:srgbClr val="0070C0"/>
              </a:solidFill>
              <a:latin typeface="Avenir Roman" charset="0"/>
              <a:ea typeface="Avenir Roman" charset="0"/>
              <a:cs typeface="Avenir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017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279" y="59140"/>
            <a:ext cx="1015752" cy="517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3 Rectángulo"/>
          <p:cNvSpPr/>
          <p:nvPr/>
        </p:nvSpPr>
        <p:spPr>
          <a:xfrm>
            <a:off x="0" y="637127"/>
            <a:ext cx="9144000" cy="55962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/>
              <a:t>Angular | Introducción </a:t>
            </a:r>
            <a:r>
              <a:rPr lang="es-ES" sz="2400" b="1" dirty="0" err="1"/>
              <a:t>TypeScript</a:t>
            </a:r>
            <a:endParaRPr lang="es-ES" sz="2400" b="1" dirty="0"/>
          </a:p>
        </p:txBody>
      </p:sp>
      <p:sp>
        <p:nvSpPr>
          <p:cNvPr id="5" name="4 CuadroTexto"/>
          <p:cNvSpPr txBox="1"/>
          <p:nvPr/>
        </p:nvSpPr>
        <p:spPr>
          <a:xfrm>
            <a:off x="412279" y="1484784"/>
            <a:ext cx="8336185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Arial" charset="0"/>
              <a:buChar char="•"/>
            </a:pPr>
            <a:r>
              <a:rPr lang="es-E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Roman" charset="0"/>
                <a:ea typeface="Avenir Roman" charset="0"/>
                <a:cs typeface="Avenir Roman" charset="0"/>
              </a:rPr>
              <a:t>Tipos de datos genéricos</a:t>
            </a:r>
          </a:p>
          <a:p>
            <a:pPr algn="just"/>
            <a:endParaRPr lang="es-ES" sz="2800" dirty="0">
              <a:solidFill>
                <a:schemeClr val="tx1">
                  <a:lumMod val="85000"/>
                  <a:lumOff val="15000"/>
                </a:schemeClr>
              </a:solidFill>
              <a:latin typeface="Avenir Roman" charset="0"/>
              <a:ea typeface="Avenir Roman" charset="0"/>
              <a:cs typeface="Avenir Roman" charset="0"/>
            </a:endParaRPr>
          </a:p>
          <a:p>
            <a:pPr lvl="1" algn="just"/>
            <a:r>
              <a:rPr lang="es-ES" sz="2400" dirty="0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</a:rPr>
              <a:t>	</a:t>
            </a:r>
            <a:r>
              <a:rPr lang="es-ES" sz="2400" dirty="0" err="1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</a:rPr>
              <a:t>function</a:t>
            </a:r>
            <a:r>
              <a:rPr lang="es-ES" sz="2400" dirty="0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</a:rPr>
              <a:t> </a:t>
            </a:r>
            <a:r>
              <a:rPr lang="es-ES" sz="2400" dirty="0" err="1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</a:rPr>
              <a:t>devResultado</a:t>
            </a:r>
            <a:r>
              <a:rPr lang="es-ES" sz="2400" dirty="0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</a:rPr>
              <a:t>&lt;T&gt; (</a:t>
            </a:r>
            <a:r>
              <a:rPr lang="es-ES" sz="2400" dirty="0" err="1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</a:rPr>
              <a:t>a:T</a:t>
            </a:r>
            <a:r>
              <a:rPr lang="es-ES" sz="2400" dirty="0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</a:rPr>
              <a:t>): T {</a:t>
            </a:r>
          </a:p>
          <a:p>
            <a:pPr lvl="1" algn="just"/>
            <a:r>
              <a:rPr lang="es-ES" sz="2400" dirty="0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</a:rPr>
              <a:t>		</a:t>
            </a:r>
            <a:r>
              <a:rPr lang="es-ES" sz="2400" dirty="0" err="1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</a:rPr>
              <a:t>return</a:t>
            </a:r>
            <a:r>
              <a:rPr lang="es-ES" sz="2400" dirty="0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</a:rPr>
              <a:t> a;</a:t>
            </a:r>
          </a:p>
          <a:p>
            <a:pPr lvl="1" algn="just"/>
            <a:r>
              <a:rPr lang="es-ES" sz="2400" dirty="0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</a:rPr>
              <a:t>	}</a:t>
            </a:r>
          </a:p>
          <a:p>
            <a:pPr algn="just"/>
            <a:r>
              <a:rPr lang="es-E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</a:t>
            </a:r>
          </a:p>
          <a:p>
            <a:pPr lvl="1" algn="just"/>
            <a:endParaRPr lang="es-ES" sz="2400" dirty="0">
              <a:solidFill>
                <a:srgbClr val="0070C0"/>
              </a:solidFill>
              <a:latin typeface="Avenir Roman" charset="0"/>
              <a:ea typeface="Avenir Roman" charset="0"/>
              <a:cs typeface="Avenir Roman" charset="0"/>
            </a:endParaRPr>
          </a:p>
          <a:p>
            <a:pPr lvl="1" algn="just"/>
            <a:r>
              <a:rPr lang="es-ES" sz="2400" dirty="0">
                <a:latin typeface="Avenir Roman" charset="0"/>
                <a:ea typeface="Avenir Roman" charset="0"/>
                <a:cs typeface="Avenir Roman" charset="0"/>
              </a:rPr>
              <a:t>     Definición del tipo en la ejecución</a:t>
            </a:r>
          </a:p>
          <a:p>
            <a:pPr lvl="1" algn="just"/>
            <a:endParaRPr lang="es-ES" sz="2400" dirty="0">
              <a:solidFill>
                <a:srgbClr val="0070C0"/>
              </a:solidFill>
              <a:latin typeface="Avenir Roman" charset="0"/>
              <a:ea typeface="Avenir Roman" charset="0"/>
              <a:cs typeface="Avenir Roman" charset="0"/>
            </a:endParaRPr>
          </a:p>
          <a:p>
            <a:pPr lvl="1" algn="just"/>
            <a:r>
              <a:rPr lang="es-ES" sz="2400" dirty="0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</a:rPr>
              <a:t>	</a:t>
            </a:r>
            <a:r>
              <a:rPr lang="es-ES" sz="2400" dirty="0" err="1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</a:rPr>
              <a:t>let</a:t>
            </a:r>
            <a:r>
              <a:rPr lang="es-ES" sz="2400" dirty="0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</a:rPr>
              <a:t> b = </a:t>
            </a:r>
            <a:r>
              <a:rPr lang="es-ES" sz="2400" dirty="0" err="1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</a:rPr>
              <a:t>devResultado</a:t>
            </a:r>
            <a:r>
              <a:rPr lang="es-ES" sz="2400" dirty="0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</a:rPr>
              <a:t>&lt;</a:t>
            </a:r>
            <a:r>
              <a:rPr lang="es-ES" sz="2400" dirty="0" err="1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</a:rPr>
              <a:t>string</a:t>
            </a:r>
            <a:r>
              <a:rPr lang="es-ES" sz="2400" dirty="0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</a:rPr>
              <a:t>&gt;('Aprobado');</a:t>
            </a:r>
          </a:p>
        </p:txBody>
      </p:sp>
    </p:spTree>
    <p:extLst>
      <p:ext uri="{BB962C8B-B14F-4D97-AF65-F5344CB8AC3E}">
        <p14:creationId xmlns:p14="http://schemas.microsoft.com/office/powerpoint/2010/main" val="19513347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279" y="59140"/>
            <a:ext cx="1015752" cy="517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3 Rectángulo"/>
          <p:cNvSpPr/>
          <p:nvPr/>
        </p:nvSpPr>
        <p:spPr>
          <a:xfrm>
            <a:off x="0" y="637127"/>
            <a:ext cx="9144000" cy="55962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/>
              <a:t>Angular | Introducción </a:t>
            </a:r>
            <a:r>
              <a:rPr lang="es-ES" sz="2400" b="1" dirty="0" err="1"/>
              <a:t>TypeScript</a:t>
            </a:r>
            <a:endParaRPr lang="es-ES" sz="2400" b="1" dirty="0"/>
          </a:p>
        </p:txBody>
      </p:sp>
      <p:sp>
        <p:nvSpPr>
          <p:cNvPr id="5" name="4 CuadroTexto"/>
          <p:cNvSpPr txBox="1"/>
          <p:nvPr/>
        </p:nvSpPr>
        <p:spPr>
          <a:xfrm>
            <a:off x="412279" y="1484784"/>
            <a:ext cx="8336185" cy="455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Arial" charset="0"/>
              <a:buChar char="•"/>
            </a:pPr>
            <a:r>
              <a:rPr lang="es-E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Roman" charset="0"/>
                <a:ea typeface="Avenir Roman" charset="0"/>
                <a:cs typeface="Avenir Roman" charset="0"/>
              </a:rPr>
              <a:t>Interfaces</a:t>
            </a:r>
          </a:p>
          <a:p>
            <a:pPr algn="just"/>
            <a:endParaRPr lang="es-ES" sz="2800" dirty="0">
              <a:solidFill>
                <a:schemeClr val="tx1">
                  <a:lumMod val="85000"/>
                  <a:lumOff val="15000"/>
                </a:schemeClr>
              </a:solidFill>
              <a:latin typeface="Avenir Roman" charset="0"/>
              <a:ea typeface="Avenir Roman" charset="0"/>
              <a:cs typeface="Avenir Roman" charset="0"/>
            </a:endParaRPr>
          </a:p>
          <a:p>
            <a:pPr lvl="1" algn="just"/>
            <a:r>
              <a:rPr lang="es-ES" sz="2400" dirty="0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</a:rPr>
              <a:t>	interface Jugador{</a:t>
            </a:r>
          </a:p>
          <a:p>
            <a:pPr lvl="1" algn="just"/>
            <a:r>
              <a:rPr lang="es-ES" sz="2400" dirty="0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</a:rPr>
              <a:t>		nombre: </a:t>
            </a:r>
            <a:r>
              <a:rPr lang="es-ES" sz="2400" dirty="0" err="1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</a:rPr>
              <a:t>string</a:t>
            </a:r>
            <a:r>
              <a:rPr lang="es-ES" sz="2400" dirty="0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</a:rPr>
              <a:t>;</a:t>
            </a:r>
          </a:p>
          <a:p>
            <a:pPr lvl="1" algn="just"/>
            <a:r>
              <a:rPr lang="es-ES" sz="2400" dirty="0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</a:rPr>
              <a:t>		apellidos: </a:t>
            </a:r>
            <a:r>
              <a:rPr lang="es-ES" sz="2400" dirty="0" err="1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</a:rPr>
              <a:t>string</a:t>
            </a:r>
            <a:r>
              <a:rPr lang="es-ES" sz="2400" dirty="0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</a:rPr>
              <a:t>;</a:t>
            </a:r>
          </a:p>
          <a:p>
            <a:pPr lvl="1" algn="just"/>
            <a:r>
              <a:rPr lang="es-ES" sz="2400" dirty="0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</a:rPr>
              <a:t>		edad?: </a:t>
            </a:r>
            <a:r>
              <a:rPr lang="es-ES" sz="2400" dirty="0" err="1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</a:rPr>
              <a:t>number</a:t>
            </a:r>
            <a:r>
              <a:rPr lang="es-ES" sz="2400" dirty="0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</a:rPr>
              <a:t>;</a:t>
            </a:r>
          </a:p>
          <a:p>
            <a:pPr lvl="1" algn="just"/>
            <a:r>
              <a:rPr lang="es-ES" sz="2400" dirty="0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</a:rPr>
              <a:t>	}</a:t>
            </a:r>
          </a:p>
          <a:p>
            <a:pPr lvl="1" algn="just"/>
            <a:endParaRPr lang="es-ES" sz="2400" dirty="0">
              <a:solidFill>
                <a:srgbClr val="0070C0"/>
              </a:solidFill>
              <a:latin typeface="Avenir Roman" charset="0"/>
              <a:ea typeface="Avenir Roman" charset="0"/>
              <a:cs typeface="Avenir Roman" charset="0"/>
            </a:endParaRPr>
          </a:p>
          <a:p>
            <a:pPr lvl="1" algn="just"/>
            <a:r>
              <a:rPr lang="es-ES" sz="2400" dirty="0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</a:rPr>
              <a:t>	</a:t>
            </a:r>
            <a:r>
              <a:rPr lang="es-ES" sz="2400" dirty="0" err="1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</a:rPr>
              <a:t>let</a:t>
            </a:r>
            <a:r>
              <a:rPr lang="es-ES" sz="2400" dirty="0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</a:rPr>
              <a:t> variable: Nombre;</a:t>
            </a:r>
          </a:p>
          <a:p>
            <a:pPr lvl="1" algn="just"/>
            <a:endParaRPr lang="es-ES" sz="2400" dirty="0">
              <a:solidFill>
                <a:srgbClr val="0070C0"/>
              </a:solidFill>
              <a:latin typeface="Avenir Roman" charset="0"/>
            </a:endParaRPr>
          </a:p>
          <a:p>
            <a:pPr algn="just"/>
            <a:r>
              <a:rPr lang="es-E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</a:t>
            </a:r>
          </a:p>
          <a:p>
            <a:pPr lvl="1" algn="just"/>
            <a:endParaRPr lang="es-ES" sz="2400" dirty="0">
              <a:solidFill>
                <a:srgbClr val="0070C0"/>
              </a:solidFill>
              <a:latin typeface="Avenir Roman" charset="0"/>
              <a:ea typeface="Avenir Roman" charset="0"/>
              <a:cs typeface="Avenir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14373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279" y="59140"/>
            <a:ext cx="1015752" cy="517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3 Rectángulo"/>
          <p:cNvSpPr/>
          <p:nvPr/>
        </p:nvSpPr>
        <p:spPr>
          <a:xfrm>
            <a:off x="0" y="637127"/>
            <a:ext cx="9144000" cy="55962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/>
              <a:t>Angular | Introducción </a:t>
            </a:r>
            <a:r>
              <a:rPr lang="es-ES" sz="2400" b="1" dirty="0" err="1"/>
              <a:t>TypeScript</a:t>
            </a:r>
            <a:endParaRPr lang="es-ES" sz="2400" b="1" dirty="0"/>
          </a:p>
        </p:txBody>
      </p:sp>
      <p:sp>
        <p:nvSpPr>
          <p:cNvPr id="5" name="4 CuadroTexto"/>
          <p:cNvSpPr txBox="1"/>
          <p:nvPr/>
        </p:nvSpPr>
        <p:spPr>
          <a:xfrm>
            <a:off x="412279" y="1203711"/>
            <a:ext cx="8336185" cy="64017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Arial" charset="0"/>
              <a:buChar char="•"/>
            </a:pPr>
            <a:r>
              <a:rPr lang="es-E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Roman" charset="0"/>
                <a:ea typeface="Avenir Roman" charset="0"/>
                <a:cs typeface="Avenir Roman" charset="0"/>
              </a:rPr>
              <a:t>Clases</a:t>
            </a:r>
          </a:p>
          <a:p>
            <a:pPr algn="just"/>
            <a:endParaRPr lang="es-ES" sz="2000" dirty="0">
              <a:solidFill>
                <a:schemeClr val="tx1">
                  <a:lumMod val="85000"/>
                  <a:lumOff val="15000"/>
                </a:schemeClr>
              </a:solidFill>
              <a:latin typeface="Avenir Roman" charset="0"/>
              <a:ea typeface="Avenir Roman" charset="0"/>
              <a:cs typeface="Avenir Roman" charset="0"/>
            </a:endParaRPr>
          </a:p>
          <a:p>
            <a:pPr lvl="1" algn="just"/>
            <a:r>
              <a:rPr lang="es-ES" sz="2400" dirty="0" err="1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</a:rPr>
              <a:t>class</a:t>
            </a:r>
            <a:r>
              <a:rPr lang="es-ES" sz="2400" dirty="0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</a:rPr>
              <a:t> </a:t>
            </a:r>
            <a:r>
              <a:rPr lang="es-ES" sz="2400" dirty="0" err="1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</a:rPr>
              <a:t>datosJugador</a:t>
            </a:r>
            <a:r>
              <a:rPr lang="es-ES" sz="2400" dirty="0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</a:rPr>
              <a:t> {</a:t>
            </a:r>
          </a:p>
          <a:p>
            <a:pPr lvl="1" algn="just"/>
            <a:r>
              <a:rPr lang="es-ES" sz="2400" dirty="0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</a:rPr>
              <a:t>	</a:t>
            </a:r>
            <a:r>
              <a:rPr lang="es-ES" sz="2400" dirty="0" err="1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</a:rPr>
              <a:t>public</a:t>
            </a:r>
            <a:r>
              <a:rPr lang="es-ES" sz="2400" dirty="0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</a:rPr>
              <a:t> nombre: </a:t>
            </a:r>
            <a:r>
              <a:rPr lang="es-ES" sz="2400" dirty="0" err="1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</a:rPr>
              <a:t>string</a:t>
            </a:r>
            <a:r>
              <a:rPr lang="es-ES" sz="2400" dirty="0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</a:rPr>
              <a:t>; </a:t>
            </a:r>
          </a:p>
          <a:p>
            <a:pPr lvl="1" algn="just"/>
            <a:r>
              <a:rPr lang="es-ES" sz="2400" dirty="0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</a:rPr>
              <a:t>	</a:t>
            </a:r>
            <a:r>
              <a:rPr lang="es-ES" sz="2400" dirty="0" err="1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</a:rPr>
              <a:t>public</a:t>
            </a:r>
            <a:r>
              <a:rPr lang="es-ES" sz="2400" dirty="0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</a:rPr>
              <a:t> apellidos: </a:t>
            </a:r>
            <a:r>
              <a:rPr lang="es-ES" sz="2400" dirty="0" err="1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</a:rPr>
              <a:t>string</a:t>
            </a:r>
            <a:r>
              <a:rPr lang="es-ES" sz="2400" dirty="0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</a:rPr>
              <a:t>;</a:t>
            </a:r>
          </a:p>
          <a:p>
            <a:pPr lvl="1" algn="just"/>
            <a:br>
              <a:rPr lang="es-ES" sz="2400" dirty="0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</a:rPr>
            </a:br>
            <a:r>
              <a:rPr lang="es-ES" sz="2400" dirty="0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</a:rPr>
              <a:t>	constructor(nombre: </a:t>
            </a:r>
            <a:r>
              <a:rPr lang="es-ES" sz="2400" dirty="0" err="1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</a:rPr>
              <a:t>string</a:t>
            </a:r>
            <a:r>
              <a:rPr lang="es-ES" sz="2400" dirty="0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</a:rPr>
              <a:t>, apellidos: </a:t>
            </a:r>
            <a:r>
              <a:rPr lang="es-ES" sz="2400" dirty="0" err="1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</a:rPr>
              <a:t>string</a:t>
            </a:r>
            <a:r>
              <a:rPr lang="es-ES" sz="2400" dirty="0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</a:rPr>
              <a:t>){</a:t>
            </a:r>
          </a:p>
          <a:p>
            <a:pPr lvl="1" algn="just"/>
            <a:r>
              <a:rPr lang="es-ES" sz="2400" dirty="0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</a:rPr>
              <a:t>		</a:t>
            </a:r>
            <a:r>
              <a:rPr lang="es-ES" sz="2400" dirty="0" err="1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</a:rPr>
              <a:t>this.nombre</a:t>
            </a:r>
            <a:r>
              <a:rPr lang="es-ES" sz="2400" dirty="0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</a:rPr>
              <a:t> = nombre;</a:t>
            </a:r>
          </a:p>
          <a:p>
            <a:pPr lvl="1" algn="just"/>
            <a:r>
              <a:rPr lang="es-ES" sz="2400" dirty="0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</a:rPr>
              <a:t>		</a:t>
            </a:r>
            <a:r>
              <a:rPr lang="es-ES" sz="2400" dirty="0" err="1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</a:rPr>
              <a:t>this.apellidos</a:t>
            </a:r>
            <a:r>
              <a:rPr lang="es-ES" sz="2400" dirty="0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</a:rPr>
              <a:t> = apellidos;</a:t>
            </a:r>
          </a:p>
          <a:p>
            <a:pPr lvl="1" algn="just"/>
            <a:r>
              <a:rPr lang="es-ES" sz="2400" dirty="0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</a:rPr>
              <a:t>	}</a:t>
            </a:r>
          </a:p>
          <a:p>
            <a:pPr lvl="1" algn="just"/>
            <a:br>
              <a:rPr lang="es-ES" sz="2400" dirty="0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</a:rPr>
            </a:br>
            <a:r>
              <a:rPr lang="es-ES" sz="2400" dirty="0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</a:rPr>
              <a:t>	</a:t>
            </a:r>
            <a:r>
              <a:rPr lang="es-ES" sz="2400" dirty="0" err="1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</a:rPr>
              <a:t>marcarGol</a:t>
            </a:r>
            <a:r>
              <a:rPr lang="es-ES" sz="2400" dirty="0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</a:rPr>
              <a:t>(): </a:t>
            </a:r>
            <a:r>
              <a:rPr lang="es-ES" sz="2400" dirty="0" err="1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</a:rPr>
              <a:t>void</a:t>
            </a:r>
            <a:r>
              <a:rPr lang="es-ES" sz="2400" dirty="0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</a:rPr>
              <a:t> {</a:t>
            </a:r>
          </a:p>
          <a:p>
            <a:pPr lvl="1" algn="just"/>
            <a:r>
              <a:rPr lang="es-ES" sz="2400" dirty="0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</a:rPr>
              <a:t>		</a:t>
            </a:r>
            <a:r>
              <a:rPr lang="es-ES" sz="2400" dirty="0" err="1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</a:rPr>
              <a:t>this.goles</a:t>
            </a:r>
            <a:r>
              <a:rPr lang="es-ES" sz="2400" dirty="0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</a:rPr>
              <a:t>++;</a:t>
            </a:r>
          </a:p>
          <a:p>
            <a:pPr lvl="1" algn="just"/>
            <a:r>
              <a:rPr lang="es-ES" sz="2400" dirty="0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</a:rPr>
              <a:t>	}</a:t>
            </a:r>
          </a:p>
          <a:p>
            <a:pPr lvl="1" algn="just"/>
            <a:r>
              <a:rPr lang="es-ES" sz="2400" dirty="0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</a:rPr>
              <a:t>}</a:t>
            </a:r>
          </a:p>
          <a:p>
            <a:pPr algn="just"/>
            <a:r>
              <a:rPr lang="es-E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</a:t>
            </a:r>
          </a:p>
          <a:p>
            <a:pPr lvl="1" algn="just"/>
            <a:endParaRPr lang="es-ES" sz="2400" dirty="0">
              <a:solidFill>
                <a:srgbClr val="0070C0"/>
              </a:solidFill>
              <a:latin typeface="Avenir Roman" charset="0"/>
              <a:ea typeface="Avenir Roman" charset="0"/>
              <a:cs typeface="Avenir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1585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279" y="59140"/>
            <a:ext cx="1015752" cy="517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3 Rectángulo"/>
          <p:cNvSpPr/>
          <p:nvPr/>
        </p:nvSpPr>
        <p:spPr>
          <a:xfrm>
            <a:off x="0" y="637127"/>
            <a:ext cx="9144000" cy="55962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/>
              <a:t>Angular | Introducción </a:t>
            </a:r>
            <a:r>
              <a:rPr lang="es-ES" sz="2400" b="1" dirty="0" err="1"/>
              <a:t>TypeScript</a:t>
            </a:r>
            <a:endParaRPr lang="es-ES" sz="2400" b="1" dirty="0"/>
          </a:p>
        </p:txBody>
      </p:sp>
      <p:sp>
        <p:nvSpPr>
          <p:cNvPr id="5" name="4 CuadroTexto"/>
          <p:cNvSpPr txBox="1"/>
          <p:nvPr/>
        </p:nvSpPr>
        <p:spPr>
          <a:xfrm>
            <a:off x="412279" y="1203711"/>
            <a:ext cx="9200281" cy="5570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Arial" charset="0"/>
              <a:buChar char="•"/>
            </a:pPr>
            <a:r>
              <a:rPr lang="es-E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Roman" charset="0"/>
                <a:ea typeface="Avenir Roman" charset="0"/>
                <a:cs typeface="Avenir Roman" charset="0"/>
              </a:rPr>
              <a:t>Constructor breve</a:t>
            </a:r>
          </a:p>
          <a:p>
            <a:pPr algn="just"/>
            <a:endParaRPr lang="es-ES" sz="1600" dirty="0">
              <a:solidFill>
                <a:schemeClr val="tx1">
                  <a:lumMod val="85000"/>
                  <a:lumOff val="15000"/>
                </a:schemeClr>
              </a:solidFill>
              <a:latin typeface="Avenir Roman" charset="0"/>
              <a:ea typeface="Avenir Roman" charset="0"/>
              <a:cs typeface="Avenir Roman" charset="0"/>
            </a:endParaRPr>
          </a:p>
          <a:p>
            <a:pPr lvl="1" algn="just"/>
            <a:r>
              <a:rPr lang="es-ES" sz="2400" dirty="0" err="1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</a:rPr>
              <a:t>class</a:t>
            </a:r>
            <a:r>
              <a:rPr lang="es-ES" sz="2400" dirty="0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</a:rPr>
              <a:t> </a:t>
            </a:r>
            <a:r>
              <a:rPr lang="es-ES" sz="2400" dirty="0" err="1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</a:rPr>
              <a:t>datosJugador</a:t>
            </a:r>
            <a:r>
              <a:rPr lang="es-ES" sz="2400" dirty="0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</a:rPr>
              <a:t> {</a:t>
            </a:r>
          </a:p>
          <a:p>
            <a:pPr lvl="1" algn="just"/>
            <a:r>
              <a:rPr lang="es-ES" sz="2400" strike="sngStrike" dirty="0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</a:rPr>
              <a:t>	</a:t>
            </a:r>
            <a:r>
              <a:rPr lang="es-ES" sz="2400" strike="sngStrike" dirty="0" err="1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</a:rPr>
              <a:t>public</a:t>
            </a:r>
            <a:r>
              <a:rPr lang="es-ES" sz="2400" strike="sngStrike" dirty="0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</a:rPr>
              <a:t> nombre: </a:t>
            </a:r>
            <a:r>
              <a:rPr lang="es-ES" sz="2400" strike="sngStrike" dirty="0" err="1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</a:rPr>
              <a:t>string</a:t>
            </a:r>
            <a:r>
              <a:rPr lang="es-ES" sz="2400" strike="sngStrike" dirty="0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</a:rPr>
              <a:t>; </a:t>
            </a:r>
          </a:p>
          <a:p>
            <a:pPr lvl="1" algn="just"/>
            <a:r>
              <a:rPr lang="es-ES" sz="2400" strike="sngStrike" dirty="0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</a:rPr>
              <a:t>	</a:t>
            </a:r>
            <a:r>
              <a:rPr lang="es-ES" sz="2400" strike="sngStrike" dirty="0" err="1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</a:rPr>
              <a:t>public</a:t>
            </a:r>
            <a:r>
              <a:rPr lang="es-ES" sz="2400" strike="sngStrike" dirty="0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</a:rPr>
              <a:t> apellidos: </a:t>
            </a:r>
            <a:r>
              <a:rPr lang="es-ES" sz="2400" strike="sngStrike" dirty="0" err="1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</a:rPr>
              <a:t>string</a:t>
            </a:r>
            <a:r>
              <a:rPr lang="es-ES" sz="2400" strike="sngStrike" dirty="0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</a:rPr>
              <a:t>;</a:t>
            </a:r>
          </a:p>
          <a:p>
            <a:pPr lvl="1"/>
            <a:br>
              <a:rPr lang="es-ES" sz="2400" dirty="0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</a:rPr>
            </a:br>
            <a:r>
              <a:rPr lang="es-ES" sz="2400" dirty="0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</a:rPr>
              <a:t>  constructor(</a:t>
            </a:r>
            <a:r>
              <a:rPr lang="es-ES" sz="2400" dirty="0" err="1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</a:rPr>
              <a:t>public</a:t>
            </a:r>
            <a:r>
              <a:rPr lang="es-ES" sz="2400" dirty="0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</a:rPr>
              <a:t> nombre: </a:t>
            </a:r>
            <a:r>
              <a:rPr lang="es-ES" sz="2400" dirty="0" err="1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</a:rPr>
              <a:t>string,public</a:t>
            </a:r>
            <a:r>
              <a:rPr lang="es-ES" sz="2400" dirty="0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</a:rPr>
              <a:t> apellidos: </a:t>
            </a:r>
            <a:r>
              <a:rPr lang="es-ES" sz="2400" dirty="0" err="1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</a:rPr>
              <a:t>string</a:t>
            </a:r>
            <a:r>
              <a:rPr lang="es-ES" sz="2400" dirty="0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</a:rPr>
              <a:t>){</a:t>
            </a:r>
          </a:p>
          <a:p>
            <a:pPr lvl="1" algn="just"/>
            <a:r>
              <a:rPr lang="es-ES" sz="2400" strike="sngStrike" dirty="0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</a:rPr>
              <a:t>		</a:t>
            </a:r>
            <a:r>
              <a:rPr lang="es-ES" sz="2400" strike="sngStrike" dirty="0" err="1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</a:rPr>
              <a:t>this.nombre</a:t>
            </a:r>
            <a:r>
              <a:rPr lang="es-ES" sz="2400" strike="sngStrike" dirty="0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</a:rPr>
              <a:t> = nombre;</a:t>
            </a:r>
          </a:p>
          <a:p>
            <a:pPr lvl="1" algn="just"/>
            <a:r>
              <a:rPr lang="es-ES" sz="2400" strike="sngStrike" dirty="0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</a:rPr>
              <a:t>		</a:t>
            </a:r>
            <a:r>
              <a:rPr lang="es-ES" sz="2400" strike="sngStrike" dirty="0" err="1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</a:rPr>
              <a:t>this.apellidos</a:t>
            </a:r>
            <a:r>
              <a:rPr lang="es-ES" sz="2400" strike="sngStrike" dirty="0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</a:rPr>
              <a:t> = apellidos;</a:t>
            </a:r>
          </a:p>
          <a:p>
            <a:pPr lvl="1" algn="just"/>
            <a:r>
              <a:rPr lang="es-ES" sz="2400" dirty="0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</a:rPr>
              <a:t>	}</a:t>
            </a:r>
          </a:p>
          <a:p>
            <a:pPr lvl="1" algn="just"/>
            <a:br>
              <a:rPr lang="es-ES" sz="2400" dirty="0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</a:rPr>
            </a:br>
            <a:r>
              <a:rPr lang="es-ES" sz="2400" dirty="0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</a:rPr>
              <a:t>	</a:t>
            </a:r>
            <a:r>
              <a:rPr lang="es-ES" sz="2400" dirty="0" err="1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</a:rPr>
              <a:t>marcarGol</a:t>
            </a:r>
            <a:r>
              <a:rPr lang="es-ES" sz="2400" dirty="0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</a:rPr>
              <a:t>(): </a:t>
            </a:r>
            <a:r>
              <a:rPr lang="es-ES" sz="2400" dirty="0" err="1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</a:rPr>
              <a:t>void</a:t>
            </a:r>
            <a:r>
              <a:rPr lang="es-ES" sz="2400" dirty="0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</a:rPr>
              <a:t> {</a:t>
            </a:r>
          </a:p>
          <a:p>
            <a:pPr lvl="1" algn="just"/>
            <a:r>
              <a:rPr lang="es-ES" sz="2400" dirty="0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</a:rPr>
              <a:t>		</a:t>
            </a:r>
            <a:r>
              <a:rPr lang="es-ES" sz="2400" dirty="0" err="1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</a:rPr>
              <a:t>this.goles</a:t>
            </a:r>
            <a:r>
              <a:rPr lang="es-ES" sz="2400" dirty="0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</a:rPr>
              <a:t>++;</a:t>
            </a:r>
          </a:p>
          <a:p>
            <a:pPr lvl="1" algn="just"/>
            <a:r>
              <a:rPr lang="es-ES" sz="2400" dirty="0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</a:rPr>
              <a:t>	}</a:t>
            </a:r>
          </a:p>
          <a:p>
            <a:pPr lvl="1" algn="just"/>
            <a:r>
              <a:rPr lang="es-ES" sz="2400" dirty="0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49680385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icin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icin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icin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7267</TotalTime>
  <Words>77</Words>
  <Application>Microsoft Macintosh PowerPoint</Application>
  <PresentationFormat>Presentación en pantalla (4:3)</PresentationFormat>
  <Paragraphs>92</Paragraphs>
  <Slides>9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9</vt:i4>
      </vt:variant>
    </vt:vector>
  </HeadingPairs>
  <TitlesOfParts>
    <vt:vector size="13" baseType="lpstr">
      <vt:lpstr>Arial</vt:lpstr>
      <vt:lpstr>Avenir Roman</vt:lpstr>
      <vt:lpstr>Calibri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Jose</dc:creator>
  <cp:lastModifiedBy>Microsoft Office User</cp:lastModifiedBy>
  <cp:revision>76</cp:revision>
  <dcterms:created xsi:type="dcterms:W3CDTF">2016-01-18T10:38:04Z</dcterms:created>
  <dcterms:modified xsi:type="dcterms:W3CDTF">2018-07-05T18:12:15Z</dcterms:modified>
</cp:coreProperties>
</file>